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sten Holzbach" initials="TH" lastIdx="3" clrIdx="0">
    <p:extLst>
      <p:ext uri="{19B8F6BF-5375-455C-9EA6-DF929625EA0E}">
        <p15:presenceInfo xmlns:p15="http://schemas.microsoft.com/office/powerpoint/2012/main" userId="a86dcb2787f5ce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42C"/>
    <a:srgbClr val="FCF96F"/>
    <a:srgbClr val="FF0000"/>
    <a:srgbClr val="990099"/>
    <a:srgbClr val="800080"/>
    <a:srgbClr val="CC00CC"/>
    <a:srgbClr val="FFCCFF"/>
    <a:srgbClr val="FFC9C9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194E9-9245-46FA-A613-DBFF4532A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AEF4BD-D55F-429E-9D18-B56456407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CE9CC-F05B-4B27-B07C-C9BA1ADE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CD01B-232D-431B-9E4A-0F3ABE99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72F7F-303E-4351-AF29-AD90F2B0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0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FBC3F-C016-4711-B857-F161E90E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D1637A-F189-499D-866B-83754D51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800786-BC5B-40F3-A875-5965DD50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22EF96-F056-4488-BA70-B4493FEA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11BEA4-9D50-4893-AA2E-21FD86A2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5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552F90-0B6C-40C4-9154-553B77B70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C7F7A9-FDBB-4692-9DA7-A6F2C123D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631820-6D2B-4368-AEAF-A5958719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1E5EF9-4BF1-4AE5-9F6C-607BB5E2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573E7C-EA86-46FF-8A91-A90961D4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2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CA5F4-BD48-4E44-A3C2-61F6BF69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5F474D-7940-4E14-86E2-2CA34DC2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37967B-BF67-4CE7-800A-47CFE90E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D6374-F5C5-4967-82E4-69E0285D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27075B-A41C-4544-8E14-593F38E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29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CB220-97AD-4385-9C7B-41D88283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57942-BEF6-45D8-9B3D-402C8D64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673862-A2B0-4F2A-8571-532EAF11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A90F9-5C34-4482-9B52-68D5B477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E46941-A65F-43ED-B97E-763DBC53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18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542E4-FA2D-457E-A749-73492F82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DB212-BB47-4771-89D0-8ED76891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889FE7-1A42-4C13-AD66-95338422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920A7C-27E8-49DF-BEC5-E6B8C1EB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A5114E-9018-40C9-B3B6-92FE38CF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5362C2-E0CD-407C-9D55-23341995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67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C5337-B0CA-4E86-A5B6-DE52DB71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FEBE2F-E1F3-4527-91DF-96611A696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1ED430-4CB4-47A1-B111-FA5CD3AE6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2624C3-B580-4B8E-8BA6-D6EAED81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3FC86D-D521-4BF9-8C45-1C6446166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BB59FDC-0CE2-4AAB-9EDE-463F8D39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E93D7B-FA7C-4A05-8A88-CCE252ED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3BF8A2-F764-488B-9F8B-E3E00544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23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DE731-1010-4C52-A820-A948A781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5BADFC-648C-4739-9357-7BDDC789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471620-AC00-4D8B-A3BA-DCBB9AAD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01F2B9-66DB-4906-9F57-8234D934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1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FF0659-87BA-4933-B03A-1ED94E70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A68A46-C4EA-45D5-9104-32EA5CEB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BE0BA6-E479-4713-A172-68D9CF45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68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C266E-F649-45F7-B28D-F7062B6E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903C9-277B-4990-B610-4B671D955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4517C2-FE3B-4B9C-B5D7-B55E3E8F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4BA995-724A-455E-86E7-426DA0E1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53AC9E-738D-45F3-A509-5AD16080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3B03A8-C851-44B5-B515-B14F1A6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5ABC8-FF21-4FA8-B406-BCA19BA7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BA6D2E-A2B8-4D97-907C-94C6BB9EE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48F84B-0BE5-4A6B-AB60-81583000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9BA4B2-3DBC-485C-B0AB-964E7E50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94F6A8-02C8-42C2-8CE9-C718BB4C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0A95A0-55E3-48BC-AAD9-C3314001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5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B1508A-F37E-46A0-BE5D-394675C1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43B015-0CA8-436D-919E-FFFC3AB9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DC7545-25E4-4996-ACC4-BE606A0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519-08A2-4F9E-9862-8039814B1AE6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9CA6B-0755-43A2-98D3-03594A774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B7B2C-60AF-40C2-99A2-D608DD8A9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E542-10F5-48E5-9C7C-94CEC9020B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6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de/url?sa=t&amp;rct=j&amp;q=&amp;esrc=s&amp;source=web&amp;cd=&amp;cad=rja&amp;uact=8&amp;ved=2ahUKEwjD_9anh5b1AhUugv0HHcRvBm0QFnoECAkQAQ&amp;url=https%3A%2F%2Fgymnasium-birkenfeld.de%2F&amp;usg=AOvVaw1dtfcOS2YtyMor8wBnOLZ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E746A-178B-4C96-B013-BE8238302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682" y="106533"/>
            <a:ext cx="8395317" cy="4172504"/>
          </a:xfrm>
        </p:spPr>
        <p:txBody>
          <a:bodyPr>
            <a:noAutofit/>
          </a:bodyPr>
          <a:lstStyle/>
          <a:p>
            <a:br>
              <a:rPr lang="de-DE" sz="10700" dirty="0">
                <a:solidFill>
                  <a:srgbClr val="FF9900"/>
                </a:solidFill>
                <a:latin typeface="Ink Free" panose="03080402000500000000" pitchFamily="66" charset="0"/>
              </a:rPr>
            </a:br>
            <a:br>
              <a:rPr lang="de-DE" sz="10700" dirty="0">
                <a:solidFill>
                  <a:srgbClr val="FF9900"/>
                </a:solidFill>
                <a:latin typeface="Ink Free" panose="03080402000500000000" pitchFamily="66" charset="0"/>
              </a:rPr>
            </a:br>
            <a:br>
              <a:rPr lang="de-DE" sz="10700" dirty="0">
                <a:solidFill>
                  <a:srgbClr val="FF9900"/>
                </a:solidFill>
                <a:latin typeface="Ink Free" panose="03080402000500000000" pitchFamily="66" charset="0"/>
              </a:rPr>
            </a:br>
            <a:br>
              <a:rPr lang="de-DE" sz="10700" dirty="0">
                <a:solidFill>
                  <a:srgbClr val="FF9900"/>
                </a:solidFill>
                <a:latin typeface="Ink Free" panose="03080402000500000000" pitchFamily="66" charset="0"/>
              </a:rPr>
            </a:br>
            <a:r>
              <a:rPr lang="de-DE" sz="10700" dirty="0">
                <a:solidFill>
                  <a:schemeClr val="accent5"/>
                </a:solidFill>
                <a:latin typeface="Ink Free" panose="03080402000500000000" pitchFamily="66" charset="0"/>
              </a:rPr>
              <a:t>M</a:t>
            </a:r>
            <a:r>
              <a:rPr lang="de-DE" sz="10700" dirty="0">
                <a:solidFill>
                  <a:srgbClr val="FF9900"/>
                </a:solidFill>
                <a:latin typeface="Ink Free" panose="03080402000500000000" pitchFamily="66" charset="0"/>
              </a:rPr>
              <a:t>a</a:t>
            </a:r>
            <a:r>
              <a:rPr lang="de-DE" sz="10700" dirty="0">
                <a:solidFill>
                  <a:srgbClr val="FF0000"/>
                </a:solidFill>
                <a:latin typeface="Ink Free" panose="03080402000500000000" pitchFamily="66" charset="0"/>
              </a:rPr>
              <a:t>t</a:t>
            </a:r>
            <a:r>
              <a:rPr lang="de-DE" sz="10700" dirty="0">
                <a:solidFill>
                  <a:srgbClr val="92D050"/>
                </a:solidFill>
                <a:latin typeface="Ink Free" panose="03080402000500000000" pitchFamily="66" charset="0"/>
              </a:rPr>
              <a:t>h</a:t>
            </a:r>
            <a:r>
              <a:rPr lang="de-DE" sz="10700" dirty="0">
                <a:solidFill>
                  <a:srgbClr val="FFFF00"/>
                </a:solidFill>
                <a:latin typeface="Ink Free" panose="03080402000500000000" pitchFamily="66" charset="0"/>
              </a:rPr>
              <a:t>e</a:t>
            </a:r>
            <a:r>
              <a:rPr lang="de-DE" sz="10700" dirty="0">
                <a:solidFill>
                  <a:srgbClr val="C00000"/>
                </a:solidFill>
                <a:latin typeface="Ink Free" panose="03080402000500000000" pitchFamily="66" charset="0"/>
              </a:rPr>
              <a:t>m</a:t>
            </a:r>
            <a:r>
              <a:rPr lang="de-DE" sz="10700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</a:t>
            </a:r>
            <a:r>
              <a:rPr lang="de-DE" sz="10700" dirty="0">
                <a:solidFill>
                  <a:schemeClr val="bg1">
                    <a:lumMod val="50000"/>
                  </a:schemeClr>
                </a:solidFill>
                <a:latin typeface="Ink Free" panose="03080402000500000000" pitchFamily="66" charset="0"/>
              </a:rPr>
              <a:t>t</a:t>
            </a:r>
            <a:r>
              <a:rPr lang="de-DE" sz="10700" dirty="0">
                <a:solidFill>
                  <a:srgbClr val="FFFF00"/>
                </a:solidFill>
                <a:latin typeface="Ink Free" panose="03080402000500000000" pitchFamily="66" charset="0"/>
              </a:rPr>
              <a:t>i</a:t>
            </a:r>
            <a:r>
              <a:rPr lang="de-DE" sz="10700" dirty="0">
                <a:solidFill>
                  <a:srgbClr val="CC00CC"/>
                </a:solidFill>
                <a:latin typeface="Ink Free" panose="03080402000500000000" pitchFamily="66" charset="0"/>
              </a:rPr>
              <a:t>k</a:t>
            </a:r>
            <a:r>
              <a:rPr lang="de-DE" dirty="0">
                <a:latin typeface="Ink Free" panose="03080402000500000000" pitchFamily="66" charset="0"/>
              </a:rPr>
              <a:t> </a:t>
            </a:r>
            <a:br>
              <a:rPr lang="de-DE" dirty="0">
                <a:latin typeface="Ink Free" panose="03080402000500000000" pitchFamily="66" charset="0"/>
              </a:rPr>
            </a:br>
            <a:r>
              <a:rPr lang="de-DE" sz="3600" dirty="0">
                <a:latin typeface="Ink Free" panose="03080402000500000000" pitchFamily="66" charset="0"/>
              </a:rPr>
              <a:t>am Gymnasium Birkenfeld</a:t>
            </a:r>
            <a:br>
              <a:rPr lang="de-DE" sz="3600" dirty="0">
                <a:latin typeface="Ink Free" panose="03080402000500000000" pitchFamily="66" charset="0"/>
              </a:rPr>
            </a:br>
            <a:br>
              <a:rPr lang="de-DE" dirty="0">
                <a:latin typeface="Ink Free" panose="03080402000500000000" pitchFamily="66" charset="0"/>
              </a:rPr>
            </a:br>
            <a:endParaRPr lang="de-DE" dirty="0">
              <a:latin typeface="Ink Free" panose="03080402000500000000" pitchFamily="66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F93742-114A-4421-A88A-AA8B0400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25" y="2715903"/>
            <a:ext cx="3453414" cy="37358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532E71-68E2-484C-B7C5-365BE3CD7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40" y="2490920"/>
            <a:ext cx="2873405" cy="39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0B243-D284-4D8D-AC4B-A0E4FA1A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58375" cy="692150"/>
          </a:xfr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So sieht dein neues 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Mathebuch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aus: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A779E3-4F8E-4328-AD3C-102D0B26CB0C}"/>
              </a:ext>
            </a:extLst>
          </p:cNvPr>
          <p:cNvSpPr txBox="1"/>
          <p:nvPr/>
        </p:nvSpPr>
        <p:spPr>
          <a:xfrm rot="3938612">
            <a:off x="3012828" y="3072259"/>
            <a:ext cx="2600605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Ink Free" panose="03080402000500000000" pitchFamily="66" charset="0"/>
              </a:rPr>
              <a:t>von außen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997C22-5BBB-4D13-8A27-A36664D1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8943">
            <a:off x="1356742" y="2315961"/>
            <a:ext cx="2592533" cy="3478590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190F911-C4FC-4B18-AC0C-86BFC0BD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7718" y="1165134"/>
            <a:ext cx="4622648" cy="3119718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9E92C64-38F0-470E-94B7-2FF53A2A4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3125057"/>
            <a:ext cx="4743113" cy="319180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3AE0A5D-02A0-4CC7-A93E-9480E76C0656}"/>
              </a:ext>
            </a:extLst>
          </p:cNvPr>
          <p:cNvSpPr txBox="1"/>
          <p:nvPr/>
        </p:nvSpPr>
        <p:spPr>
          <a:xfrm>
            <a:off x="6122332" y="4459351"/>
            <a:ext cx="696024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Ink Free" panose="03080402000500000000" pitchFamily="66" charset="0"/>
              </a:rPr>
              <a:t>von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69CEC7-FB91-493E-8264-9CEBF0AA5710}"/>
              </a:ext>
            </a:extLst>
          </p:cNvPr>
          <p:cNvSpPr txBox="1"/>
          <p:nvPr/>
        </p:nvSpPr>
        <p:spPr>
          <a:xfrm>
            <a:off x="9877425" y="2463383"/>
            <a:ext cx="107632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Ink Free" panose="03080402000500000000" pitchFamily="66" charset="0"/>
              </a:rPr>
              <a:t>innen</a:t>
            </a:r>
          </a:p>
        </p:txBody>
      </p:sp>
    </p:spTree>
    <p:extLst>
      <p:ext uri="{BB962C8B-B14F-4D97-AF65-F5344CB8AC3E}">
        <p14:creationId xmlns:p14="http://schemas.microsoft.com/office/powerpoint/2010/main" val="1291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0B243-D284-4D8D-AC4B-A0E4FA1A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58375" cy="69215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Große Zahlen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kennst du bereits: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523FBDC-38BF-494F-9E7E-6395E6FF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9" y="1305018"/>
            <a:ext cx="10515600" cy="5424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1600" dirty="0">
                <a:latin typeface="Ink Free" panose="03080402000500000000" pitchFamily="66" charset="0"/>
              </a:rPr>
              <a:t>100 ist ja noch klein…</a:t>
            </a:r>
          </a:p>
          <a:p>
            <a:pPr marL="0" indent="0">
              <a:buNone/>
            </a:pPr>
            <a:r>
              <a:rPr lang="de-DE" sz="2000" dirty="0">
                <a:latin typeface="Ink Free" panose="03080402000500000000" pitchFamily="66" charset="0"/>
              </a:rPr>
              <a:t>1.000 ist ein wenig größer…</a:t>
            </a:r>
          </a:p>
          <a:p>
            <a:pPr marL="0" indent="0">
              <a:buNone/>
            </a:pPr>
            <a:r>
              <a:rPr lang="de-DE" sz="2400" dirty="0">
                <a:latin typeface="Ink Free" panose="03080402000500000000" pitchFamily="66" charset="0"/>
              </a:rPr>
              <a:t>10.000 ist schon recht viel…</a:t>
            </a:r>
          </a:p>
          <a:p>
            <a:pPr marL="0" indent="0">
              <a:buNone/>
            </a:pPr>
            <a:r>
              <a:rPr lang="de-DE" dirty="0">
                <a:latin typeface="Ink Free" panose="03080402000500000000" pitchFamily="66" charset="0"/>
              </a:rPr>
              <a:t>100.000 ist schon wirklich groß…</a:t>
            </a:r>
          </a:p>
          <a:p>
            <a:pPr marL="0" indent="0">
              <a:buNone/>
            </a:pPr>
            <a:r>
              <a:rPr lang="de-DE" sz="3600" b="1" dirty="0">
                <a:latin typeface="Ink Free" panose="03080402000500000000" pitchFamily="66" charset="0"/>
              </a:rPr>
              <a:t>1.ooo.ooo ist eine Million ! ! !</a:t>
            </a:r>
          </a:p>
          <a:p>
            <a:pPr marL="0" indent="0" algn="just">
              <a:buNone/>
            </a:pP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In der 5. Klasse hängen wir einfach noch ein „paar“ Nullen dran:         1.000.000.000.000.000.000.000 ist 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eine Trilliarde </a:t>
            </a:r>
          </a:p>
          <a:p>
            <a:pPr marL="0" indent="0" algn="ctr">
              <a:buNone/>
            </a:pPr>
            <a:r>
              <a:rPr lang="de-DE" sz="7000" dirty="0">
                <a:solidFill>
                  <a:srgbClr val="FF0000"/>
                </a:solidFill>
                <a:latin typeface="Ink Free" panose="03080402000500000000" pitchFamily="66" charset="0"/>
              </a:rPr>
              <a:t>Oder… wir schreiben eine Googol als</a:t>
            </a:r>
          </a:p>
          <a:p>
            <a:pPr marL="0" indent="0" algn="ctr">
              <a:buNone/>
            </a:pPr>
            <a:r>
              <a:rPr lang="de-DE" sz="7000" dirty="0">
                <a:solidFill>
                  <a:srgbClr val="FF0000"/>
                </a:solidFill>
                <a:latin typeface="Ink Free" panose="03080402000500000000" pitchFamily="66" charset="0"/>
              </a:rPr>
              <a:t>10</a:t>
            </a:r>
            <a:r>
              <a:rPr lang="de-DE" sz="7000" baseline="50000" dirty="0">
                <a:solidFill>
                  <a:srgbClr val="FF0000"/>
                </a:solidFill>
                <a:latin typeface="Ink Free" panose="03080402000500000000" pitchFamily="66" charset="0"/>
              </a:rPr>
              <a:t>100</a:t>
            </a:r>
            <a:endParaRPr lang="de-DE" sz="70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de-DE" sz="7000" dirty="0">
                <a:solidFill>
                  <a:srgbClr val="FF0000"/>
                </a:solidFill>
                <a:latin typeface="Ink Free" panose="03080402000500000000" pitchFamily="66" charset="0"/>
              </a:rPr>
              <a:t>Das ist eine 1 mit </a:t>
            </a:r>
            <a:r>
              <a:rPr lang="de-DE" sz="7000" b="1" dirty="0">
                <a:solidFill>
                  <a:srgbClr val="FF0000"/>
                </a:solidFill>
                <a:latin typeface="Ink Free" panose="03080402000500000000" pitchFamily="66" charset="0"/>
              </a:rPr>
              <a:t>hundert Nullen </a:t>
            </a:r>
            <a:r>
              <a:rPr lang="de-DE" sz="7000" dirty="0">
                <a:solidFill>
                  <a:srgbClr val="FF0000"/>
                </a:solidFill>
                <a:latin typeface="Ink Free" panose="03080402000500000000" pitchFamily="66" charset="0"/>
              </a:rPr>
              <a:t>…</a:t>
            </a:r>
          </a:p>
          <a:p>
            <a:pPr marL="0" indent="0" algn="ctr">
              <a:buNone/>
            </a:pPr>
            <a:r>
              <a:rPr lang="de-DE" sz="7000" dirty="0">
                <a:solidFill>
                  <a:srgbClr val="FF0000"/>
                </a:solidFill>
                <a:latin typeface="Ink Free" panose="03080402000500000000" pitchFamily="66" charset="0"/>
              </a:rPr>
              <a:t>einfach unvorstellbar </a:t>
            </a:r>
            <a:r>
              <a:rPr lang="de-DE" sz="7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GROß</a:t>
            </a:r>
            <a:r>
              <a:rPr lang="de-DE" sz="7000" b="1" dirty="0">
                <a:solidFill>
                  <a:srgbClr val="FF0000"/>
                </a:solidFill>
                <a:latin typeface="Ink Free" panose="03080402000500000000" pitchFamily="66" charset="0"/>
              </a:rPr>
              <a:t>!!!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E03BB2-08D7-48B2-B0DE-705A04D24507}"/>
              </a:ext>
            </a:extLst>
          </p:cNvPr>
          <p:cNvSpPr txBox="1"/>
          <p:nvPr/>
        </p:nvSpPr>
        <p:spPr>
          <a:xfrm>
            <a:off x="5637320" y="303172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027CCA-35FF-48B1-8C3F-93B28AA3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51488">
            <a:off x="-425238" y="3246236"/>
            <a:ext cx="13039517" cy="48537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>
                <a:alpha val="98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8886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0B243-D284-4D8D-AC4B-A0E4FA1A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126"/>
            <a:ext cx="10934699" cy="692150"/>
          </a:xfr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Natürlich zeichnen wir auch…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2D3C3AA-9C5B-40F1-8B64-D4F702502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565" y="1435099"/>
            <a:ext cx="4859209" cy="489468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A87D8D-B415-48F1-90A6-9ED770EA8725}"/>
              </a:ext>
            </a:extLst>
          </p:cNvPr>
          <p:cNvSpPr txBox="1"/>
          <p:nvPr/>
        </p:nvSpPr>
        <p:spPr>
          <a:xfrm>
            <a:off x="9639300" y="4371975"/>
            <a:ext cx="1295400" cy="707886"/>
          </a:xfrm>
          <a:prstGeom prst="rect">
            <a:avLst/>
          </a:prstGeom>
          <a:solidFill>
            <a:srgbClr val="92D050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Ink Free" panose="03080402000500000000" pitchFamily="66" charset="0"/>
              </a:rPr>
              <a:t>mit dem Computer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D03EA1-2EA8-4FEC-8A73-8407D266F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1435099"/>
            <a:ext cx="5369578" cy="48946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BA3CC56-801C-4017-B317-A1A66F100DCA}"/>
              </a:ext>
            </a:extLst>
          </p:cNvPr>
          <p:cNvSpPr txBox="1"/>
          <p:nvPr/>
        </p:nvSpPr>
        <p:spPr>
          <a:xfrm>
            <a:off x="506522" y="3560994"/>
            <a:ext cx="2843815" cy="400110"/>
          </a:xfrm>
          <a:prstGeom prst="rect">
            <a:avLst/>
          </a:prstGeom>
          <a:solidFill>
            <a:srgbClr val="92D050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Ink Free" panose="03080402000500000000" pitchFamily="66" charset="0"/>
              </a:rPr>
              <a:t>mit Stift und Geodreieck</a:t>
            </a:r>
          </a:p>
        </p:txBody>
      </p:sp>
    </p:spTree>
    <p:extLst>
      <p:ext uri="{BB962C8B-B14F-4D97-AF65-F5344CB8AC3E}">
        <p14:creationId xmlns:p14="http://schemas.microsoft.com/office/powerpoint/2010/main" val="31838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1C601-9400-4858-A0DA-4FCD14E4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  <a:solidFill>
            <a:srgbClr val="FFCCFF"/>
          </a:solidFill>
          <a:ln w="38100">
            <a:solidFill>
              <a:srgbClr val="CC00CC"/>
            </a:solidFill>
          </a:ln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Für zwischendurch…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2FC559-CDE9-4C05-9266-F365E9FB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5" y="1404539"/>
            <a:ext cx="11347704" cy="4937760"/>
          </a:xfrm>
          <a:solidFill>
            <a:schemeClr val="bg1">
              <a:alpha val="50196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b="1" dirty="0">
                <a:latin typeface="Ink Free" panose="03080402000500000000" pitchFamily="66" charset="0"/>
              </a:rPr>
              <a:t>eine kleine Rechenaufgabe für Mathe- und Rechenfans:</a:t>
            </a:r>
          </a:p>
          <a:p>
            <a:pPr marL="0" indent="0">
              <a:buNone/>
            </a:pPr>
            <a:endParaRPr lang="de-DE" b="1" dirty="0">
              <a:latin typeface="Ink Free" panose="03080402000500000000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D6E4CF-887F-4B1D-925A-DA6BF0212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15" y="1958319"/>
            <a:ext cx="2149026" cy="4724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89937F3-2E1F-417C-A785-6D441B360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29" y="1958319"/>
            <a:ext cx="319650" cy="49243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BEC3918-5972-4943-883C-2C8EC62EC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15" y="2791177"/>
            <a:ext cx="2400508" cy="42675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69B51E0-6168-4ED8-81DF-F0C03D7D3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690" y="2748869"/>
            <a:ext cx="622578" cy="46906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9A51ABA-AC2C-4A65-B6F5-A64C18A98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15" y="3578311"/>
            <a:ext cx="2606266" cy="43437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5505F44-F7D6-4E65-8A27-EC6EFCE72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329" y="3516049"/>
            <a:ext cx="925046" cy="47078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AE70BCD-0A26-4297-AD26-4CB303177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28" y="4373066"/>
            <a:ext cx="2895851" cy="403895"/>
          </a:xfrm>
          <a:prstGeom prst="rect">
            <a:avLst/>
          </a:prstGeom>
        </p:spPr>
      </p:pic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8B8CE654-AEED-4A18-8CE9-3AD6B36E54C4}"/>
              </a:ext>
            </a:extLst>
          </p:cNvPr>
          <p:cNvSpPr/>
          <p:nvPr/>
        </p:nvSpPr>
        <p:spPr>
          <a:xfrm>
            <a:off x="3526186" y="530581"/>
            <a:ext cx="2422377" cy="1344168"/>
          </a:xfrm>
          <a:prstGeom prst="wedgeEllipseCallou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08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Ink Free" panose="03080402000500000000" pitchFamily="66" charset="0"/>
              </a:rPr>
              <a:t>OK, das war einfach!</a:t>
            </a:r>
          </a:p>
        </p:txBody>
      </p:sp>
      <p:sp>
        <p:nvSpPr>
          <p:cNvPr id="25" name="Sprechblase: oval 24">
            <a:extLst>
              <a:ext uri="{FF2B5EF4-FFF2-40B4-BE49-F238E27FC236}">
                <a16:creationId xmlns:a16="http://schemas.microsoft.com/office/drawing/2014/main" id="{73672434-5052-4E67-B670-9E0AD70A058A}"/>
              </a:ext>
            </a:extLst>
          </p:cNvPr>
          <p:cNvSpPr/>
          <p:nvPr/>
        </p:nvSpPr>
        <p:spPr>
          <a:xfrm>
            <a:off x="4515519" y="1296669"/>
            <a:ext cx="3455839" cy="1380215"/>
          </a:xfrm>
          <a:prstGeom prst="wedgeEllipseCallou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50800">
            <a:solidFill>
              <a:schemeClr val="accent2">
                <a:lumMod val="75000"/>
                <a:alpha val="39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Ink Free" panose="03080402000500000000" pitchFamily="66" charset="0"/>
              </a:rPr>
              <a:t>Das konnte man auch noch im Kopf lösen!?</a:t>
            </a:r>
          </a:p>
        </p:txBody>
      </p:sp>
      <p:sp>
        <p:nvSpPr>
          <p:cNvPr id="26" name="Sprechblase: oval 25">
            <a:extLst>
              <a:ext uri="{FF2B5EF4-FFF2-40B4-BE49-F238E27FC236}">
                <a16:creationId xmlns:a16="http://schemas.microsoft.com/office/drawing/2014/main" id="{DBE159DB-BAB8-4D30-932B-B73F1CCC99DE}"/>
              </a:ext>
            </a:extLst>
          </p:cNvPr>
          <p:cNvSpPr/>
          <p:nvPr/>
        </p:nvSpPr>
        <p:spPr>
          <a:xfrm>
            <a:off x="6765285" y="1964773"/>
            <a:ext cx="2895851" cy="1435608"/>
          </a:xfrm>
          <a:prstGeom prst="wedgeEllipseCallou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0800">
            <a:solidFill>
              <a:schemeClr val="accent5">
                <a:alpha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Ink Free" panose="03080402000500000000" pitchFamily="66" charset="0"/>
              </a:rPr>
              <a:t>Hier habe ich schon einmal schriftlich gerechnet: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301D63D-B37A-4788-8EBC-8D0D03D60E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86" y="3578311"/>
            <a:ext cx="6661993" cy="2655340"/>
          </a:xfrm>
          <a:prstGeom prst="rect">
            <a:avLst/>
          </a:prstGeom>
        </p:spPr>
      </p:pic>
      <p:sp>
        <p:nvSpPr>
          <p:cNvPr id="29" name="Legende: mit Pfeil nach oben 28">
            <a:extLst>
              <a:ext uri="{FF2B5EF4-FFF2-40B4-BE49-F238E27FC236}">
                <a16:creationId xmlns:a16="http://schemas.microsoft.com/office/drawing/2014/main" id="{4F27F806-139F-4371-A836-D07A23C92432}"/>
              </a:ext>
            </a:extLst>
          </p:cNvPr>
          <p:cNvSpPr/>
          <p:nvPr/>
        </p:nvSpPr>
        <p:spPr>
          <a:xfrm>
            <a:off x="1939073" y="4558484"/>
            <a:ext cx="3708633" cy="1948307"/>
          </a:xfrm>
          <a:prstGeom prst="upArrowCallou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Ink Free" panose="03080402000500000000" pitchFamily="66" charset="0"/>
              </a:rPr>
              <a:t>Kannst du weiterrechnen und die Reihe möglicherweise noch weiter fortsetzen???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87C46E57-7548-4247-AB6C-EFDB37585C3C}"/>
              </a:ext>
            </a:extLst>
          </p:cNvPr>
          <p:cNvSpPr/>
          <p:nvPr/>
        </p:nvSpPr>
        <p:spPr>
          <a:xfrm>
            <a:off x="1939073" y="1240048"/>
            <a:ext cx="8521663" cy="4469090"/>
          </a:xfrm>
          <a:prstGeom prst="roundRect">
            <a:avLst/>
          </a:prstGeom>
          <a:solidFill>
            <a:srgbClr val="FFCCFF">
              <a:alpha val="71000"/>
            </a:srgbClr>
          </a:solidFill>
          <a:ln w="98425">
            <a:solidFill>
              <a:srgbClr val="CC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4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Sollte das für dich etwas schnell gegangen sein, findest du die Aufgabe auf unserer Homepage und ab 18 Uhr heute Abend auch die weiteren Lösungen!!!</a:t>
            </a:r>
          </a:p>
        </p:txBody>
      </p:sp>
    </p:spTree>
    <p:extLst>
      <p:ext uri="{BB962C8B-B14F-4D97-AF65-F5344CB8AC3E}">
        <p14:creationId xmlns:p14="http://schemas.microsoft.com/office/powerpoint/2010/main" val="25715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1C601-9400-4858-A0DA-4FCD14E4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  <a:solidFill>
            <a:srgbClr val="FF0000">
              <a:alpha val="38039"/>
            </a:srgb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Wir analysieren Würfelspiele…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698C23E-62E8-47A5-9452-B69762E1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54" y="1212442"/>
            <a:ext cx="5005965" cy="5349723"/>
          </a:xfrm>
          <a:solidFill>
            <a:schemeClr val="bg1">
              <a:alpha val="50196"/>
            </a:schemeClr>
          </a:solidFill>
        </p:spPr>
      </p:pic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4DFCB9BE-6405-433E-B7A3-007ECD701833}"/>
              </a:ext>
            </a:extLst>
          </p:cNvPr>
          <p:cNvSpPr/>
          <p:nvPr/>
        </p:nvSpPr>
        <p:spPr>
          <a:xfrm rot="20915696">
            <a:off x="385430" y="1702216"/>
            <a:ext cx="5396699" cy="4437164"/>
          </a:xfrm>
          <a:prstGeom prst="horizontalScroll">
            <a:avLst/>
          </a:prstGeom>
          <a:gradFill flip="none" rotWithShape="1">
            <a:gsLst>
              <a:gs pos="0">
                <a:srgbClr val="FCF96F">
                  <a:shade val="30000"/>
                  <a:satMod val="115000"/>
                </a:srgbClr>
              </a:gs>
              <a:gs pos="50000">
                <a:srgbClr val="FCF96F">
                  <a:shade val="67500"/>
                  <a:satMod val="115000"/>
                </a:srgbClr>
              </a:gs>
              <a:gs pos="100000">
                <a:srgbClr val="FCF96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Spielregel: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Würfele mit dem Würfel deiner Wahl eine Zahl. Rechne die gewürfelte Zahl mal 5 und rechne noch plus 7. Sollte das Ergebnis kleiner als 23 sein, gewinnst du 3€. Sonst verlierst du 1€.           VIEL ERFOLG!</a:t>
            </a:r>
          </a:p>
        </p:txBody>
      </p:sp>
      <p:pic>
        <p:nvPicPr>
          <p:cNvPr id="12" name="Würfel1">
            <a:hlinkClick r:id="" action="ppaction://media"/>
            <a:extLst>
              <a:ext uri="{FF2B5EF4-FFF2-40B4-BE49-F238E27FC236}">
                <a16:creationId xmlns:a16="http://schemas.microsoft.com/office/drawing/2014/main" id="{837389C1-9056-4672-A4E7-1AE25E89C3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4423" r="34327"/>
          <a:stretch/>
        </p:blipFill>
        <p:spPr>
          <a:xfrm>
            <a:off x="6101863" y="1212442"/>
            <a:ext cx="3569675" cy="5349723"/>
          </a:xfrm>
          <a:prstGeom prst="rect">
            <a:avLst/>
          </a:prstGeom>
          <a:ln w="60325"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77FFA17-3588-4E80-93A5-944704271171}"/>
              </a:ext>
            </a:extLst>
          </p:cNvPr>
          <p:cNvSpPr txBox="1"/>
          <p:nvPr/>
        </p:nvSpPr>
        <p:spPr>
          <a:xfrm>
            <a:off x="9671538" y="1212442"/>
            <a:ext cx="2279312" cy="2308324"/>
          </a:xfrm>
          <a:prstGeom prst="rect">
            <a:avLst/>
          </a:prstGeom>
          <a:solidFill>
            <a:srgbClr val="DCD42C">
              <a:alpha val="95000"/>
            </a:srgb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de-DE" b="1" dirty="0">
                <a:latin typeface="Ink Free" panose="03080402000500000000" pitchFamily="66" charset="0"/>
              </a:rPr>
              <a:t>Also:</a:t>
            </a:r>
          </a:p>
          <a:p>
            <a:pPr algn="just"/>
            <a:r>
              <a:rPr lang="de-DE" b="1" dirty="0">
                <a:latin typeface="Ink Free" panose="03080402000500000000" pitchFamily="66" charset="0"/>
              </a:rPr>
              <a:t>Ich habe eine 3 gewürfelt. 5 mal 3 ist 15. Weiter ist 15 plus 7 gleich 22.</a:t>
            </a:r>
          </a:p>
          <a:p>
            <a:pPr algn="just"/>
            <a:r>
              <a:rPr lang="de-DE" b="1" dirty="0">
                <a:latin typeface="Ink Free" panose="03080402000500000000" pitchFamily="66" charset="0"/>
              </a:rPr>
              <a:t>Das ist kleiner als 23. Also habe ich jetzt 3€ gewonnen!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AE95138-9872-40E8-8D29-D5101D1D8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608" y="3520766"/>
            <a:ext cx="2279312" cy="30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1C601-9400-4858-A0DA-4FCD14E4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844"/>
          </a:xfrm>
          <a:solidFill>
            <a:srgbClr val="FF0000">
              <a:alpha val="38039"/>
            </a:srgb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… mit Hilfe der Mathematik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F376DF7-6242-433B-93E3-04AC44893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756"/>
            <a:ext cx="4618038" cy="4618038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1DC4F5D-E4BC-49F6-8C3E-C75FD54F5DEA}"/>
              </a:ext>
            </a:extLst>
          </p:cNvPr>
          <p:cNvSpPr txBox="1"/>
          <p:nvPr/>
        </p:nvSpPr>
        <p:spPr>
          <a:xfrm>
            <a:off x="6090137" y="1523756"/>
            <a:ext cx="5263663" cy="4618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Ink Free" panose="03080402000500000000" pitchFamily="66" charset="0"/>
              </a:rPr>
              <a:t>Sicherlich hast du direkt erkannt, dass es nicht egal ist, welchen Würfel man bei diesem Spiel wählen sollte!</a:t>
            </a:r>
          </a:p>
          <a:p>
            <a:r>
              <a:rPr lang="de-DE" sz="2400" b="1" dirty="0">
                <a:latin typeface="Ink Free" panose="03080402000500000000" pitchFamily="66" charset="0"/>
              </a:rPr>
              <a:t>Vielleicht kannst du ja den Satz über die richtige Auswahl vollenden!</a:t>
            </a:r>
          </a:p>
          <a:p>
            <a:endParaRPr lang="de-DE" sz="2400" b="1" dirty="0">
              <a:latin typeface="Ink Free" panose="03080402000500000000" pitchFamily="66" charset="0"/>
            </a:endParaRPr>
          </a:p>
          <a:p>
            <a:r>
              <a:rPr lang="de-DE" sz="4800" b="1" dirty="0">
                <a:latin typeface="Ink Free" panose="03080402000500000000" pitchFamily="66" charset="0"/>
              </a:rPr>
              <a:t>Man erhöht seine Gewinnchancen, wenn der Würfel...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36FA02-7E7F-493D-8EB4-400DA15DF2F6}"/>
              </a:ext>
            </a:extLst>
          </p:cNvPr>
          <p:cNvSpPr txBox="1"/>
          <p:nvPr/>
        </p:nvSpPr>
        <p:spPr>
          <a:xfrm rot="20045503">
            <a:off x="-43662" y="3105835"/>
            <a:ext cx="12267596" cy="646331"/>
          </a:xfrm>
          <a:prstGeom prst="rect">
            <a:avLst/>
          </a:prstGeom>
          <a:solidFill>
            <a:srgbClr val="FF0000">
              <a:alpha val="40000"/>
            </a:srgbClr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Die Lösung erscheint wieder ab 18 Uhr auf unserer Homepage</a:t>
            </a:r>
          </a:p>
        </p:txBody>
      </p:sp>
    </p:spTree>
    <p:extLst>
      <p:ext uri="{BB962C8B-B14F-4D97-AF65-F5344CB8AC3E}">
        <p14:creationId xmlns:p14="http://schemas.microsoft.com/office/powerpoint/2010/main" val="14887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1C601-9400-4858-A0DA-4FCD14E4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  <a:solidFill>
            <a:srgbClr val="FF0000">
              <a:alpha val="38039"/>
            </a:srgb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Zum Schluss…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E454AD-4C86-4CBD-AB96-91F46BA67022}"/>
              </a:ext>
            </a:extLst>
          </p:cNvPr>
          <p:cNvSpPr txBox="1"/>
          <p:nvPr/>
        </p:nvSpPr>
        <p:spPr>
          <a:xfrm>
            <a:off x="838200" y="2245558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Ink Free" panose="03080402000500000000" pitchFamily="66" charset="0"/>
              </a:rPr>
              <a:t>Viel Spaß beim Lösen der kleinen Rätsel! </a:t>
            </a:r>
          </a:p>
          <a:p>
            <a:pPr algn="just"/>
            <a:r>
              <a:rPr lang="de-DE" sz="2800" b="1" dirty="0">
                <a:latin typeface="Ink Free" panose="03080402000500000000" pitchFamily="66" charset="0"/>
              </a:rPr>
              <a:t>Die Aufgaben kannst du auf unserer Homepage </a:t>
            </a:r>
            <a:r>
              <a:rPr lang="de-DE" sz="2800" b="1" i="1" dirty="0">
                <a:hlinkClick r:id="rId2"/>
              </a:rPr>
              <a:t>https://gymnasium-birkenfeld.de </a:t>
            </a:r>
            <a:r>
              <a:rPr lang="de-DE" sz="2800" b="1" dirty="0">
                <a:latin typeface="Ink Free" panose="03080402000500000000" pitchFamily="66" charset="0"/>
              </a:rPr>
              <a:t>nachlesen. Und ab 18 Uhr findest du dort auch die Lösungen.</a:t>
            </a:r>
          </a:p>
          <a:p>
            <a:pPr algn="just"/>
            <a:endParaRPr lang="de-DE" sz="2800" b="1" dirty="0">
              <a:latin typeface="Ink Free" panose="03080402000500000000" pitchFamily="66" charset="0"/>
            </a:endParaRPr>
          </a:p>
          <a:p>
            <a:pPr algn="just"/>
            <a:r>
              <a:rPr lang="de-DE" sz="2800" b="1" dirty="0">
                <a:latin typeface="Ink Free" panose="03080402000500000000" pitchFamily="66" charset="0"/>
              </a:rPr>
              <a:t>Wir freuen uns, wenn wir dich bald bei uns am Gymnasium Birkenfeld begrüßen können!</a:t>
            </a:r>
          </a:p>
          <a:p>
            <a:endParaRPr lang="de-DE" sz="2800" b="1" dirty="0">
              <a:latin typeface="Ink Free" panose="03080402000500000000" pitchFamily="66" charset="0"/>
            </a:endParaRPr>
          </a:p>
          <a:p>
            <a:r>
              <a:rPr lang="de-DE" sz="2800" b="1" dirty="0">
                <a:latin typeface="Ink Free" panose="03080402000500000000" pitchFamily="66" charset="0"/>
              </a:rPr>
              <a:t>Das Team der Fachschaft Mathematik </a:t>
            </a:r>
            <a:endParaRPr lang="de-DE" sz="2800" b="1" dirty="0">
              <a:hlinkClick r:id="rId2"/>
            </a:endParaRPr>
          </a:p>
          <a:p>
            <a:endParaRPr lang="de-DE" dirty="0">
              <a:latin typeface="Ink Free" panose="03080402000500000000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0051A2-8694-4D65-AE1A-5B5367E98D12}"/>
              </a:ext>
            </a:extLst>
          </p:cNvPr>
          <p:cNvSpPr txBox="1"/>
          <p:nvPr/>
        </p:nvSpPr>
        <p:spPr>
          <a:xfrm>
            <a:off x="838200" y="1278790"/>
            <a:ext cx="382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Ink Free" panose="03080402000500000000" pitchFamily="66" charset="0"/>
              </a:rPr>
              <a:t>…der Abspann:</a:t>
            </a:r>
          </a:p>
        </p:txBody>
      </p:sp>
    </p:spTree>
    <p:extLst>
      <p:ext uri="{BB962C8B-B14F-4D97-AF65-F5344CB8AC3E}">
        <p14:creationId xmlns:p14="http://schemas.microsoft.com/office/powerpoint/2010/main" val="36219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Breitbild</PresentationFormat>
  <Paragraphs>46</Paragraphs>
  <Slides>8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Ink Free</vt:lpstr>
      <vt:lpstr>Office</vt:lpstr>
      <vt:lpstr>    Mathematik  am Gymnasium Birkenfeld  </vt:lpstr>
      <vt:lpstr>So sieht dein neues Mathebuch aus:</vt:lpstr>
      <vt:lpstr>Große Zahlen kennst du bereits:</vt:lpstr>
      <vt:lpstr>Natürlich zeichnen wir auch…</vt:lpstr>
      <vt:lpstr>Für zwischendurch…</vt:lpstr>
      <vt:lpstr>Wir analysieren Würfelspiele…</vt:lpstr>
      <vt:lpstr>… mit Hilfe der Mathematik</vt:lpstr>
      <vt:lpstr>Zum Schluss…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Mathematik  am Gymnasium Birkenfeld  </dc:title>
  <dc:creator>Torsten Holzbach</dc:creator>
  <cp:lastModifiedBy>Torsten Holzbach</cp:lastModifiedBy>
  <cp:revision>45</cp:revision>
  <dcterms:created xsi:type="dcterms:W3CDTF">2021-12-04T13:00:54Z</dcterms:created>
  <dcterms:modified xsi:type="dcterms:W3CDTF">2022-01-03T17:22:49Z</dcterms:modified>
</cp:coreProperties>
</file>